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03.04.2015</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91680" y="404664"/>
            <a:ext cx="5637010" cy="882119"/>
          </a:xfrm>
        </p:spPr>
        <p:txBody>
          <a:bodyPr/>
          <a:lstStyle/>
          <a:p>
            <a:r>
              <a:rPr lang="ru-RU" dirty="0" smtClean="0"/>
              <a:t>МКДОУ Зареченский детский сад.</a:t>
            </a:r>
            <a:endParaRPr lang="ru-RU" dirty="0"/>
          </a:p>
        </p:txBody>
      </p:sp>
      <p:sp>
        <p:nvSpPr>
          <p:cNvPr id="2" name="Заголовок 1"/>
          <p:cNvSpPr>
            <a:spLocks noGrp="1"/>
          </p:cNvSpPr>
          <p:nvPr>
            <p:ph type="ctrTitle"/>
          </p:nvPr>
        </p:nvSpPr>
        <p:spPr>
          <a:xfrm>
            <a:off x="827584" y="3140968"/>
            <a:ext cx="7175351" cy="1793167"/>
          </a:xfrm>
        </p:spPr>
        <p:txBody>
          <a:bodyPr/>
          <a:lstStyle/>
          <a:p>
            <a:r>
              <a:rPr lang="ru-RU" sz="2000" dirty="0" smtClean="0"/>
              <a:t>               Прогулка: «Последний снежок»</a:t>
            </a:r>
            <a:br>
              <a:rPr lang="ru-RU" sz="2000" dirty="0" smtClean="0"/>
            </a:br>
            <a:r>
              <a:rPr lang="ru-RU" sz="1400" dirty="0" smtClean="0"/>
              <a:t>(игры со снегом, Познавательно-исследовательская деятельность, </a:t>
            </a:r>
            <a:r>
              <a:rPr lang="ru-RU" sz="1400" b="0" dirty="0"/>
              <a:t>загадки</a:t>
            </a:r>
            <a:r>
              <a:rPr lang="ru-RU" sz="1400" b="0" dirty="0" smtClean="0"/>
              <a:t>)</a:t>
            </a:r>
            <a:endParaRPr lang="ru-RU" sz="1400" b="0" dirty="0"/>
          </a:p>
        </p:txBody>
      </p:sp>
      <p:sp>
        <p:nvSpPr>
          <p:cNvPr id="4" name="TextBox 3"/>
          <p:cNvSpPr txBox="1"/>
          <p:nvPr/>
        </p:nvSpPr>
        <p:spPr>
          <a:xfrm>
            <a:off x="4932040" y="5867980"/>
            <a:ext cx="2912977" cy="400110"/>
          </a:xfrm>
          <a:prstGeom prst="rect">
            <a:avLst/>
          </a:prstGeom>
          <a:noFill/>
        </p:spPr>
        <p:txBody>
          <a:bodyPr wrap="none" rtlCol="0">
            <a:spAutoFit/>
          </a:bodyPr>
          <a:lstStyle/>
          <a:p>
            <a:r>
              <a:rPr lang="ru-RU" sz="1000" dirty="0" smtClean="0"/>
              <a:t>Старшая разновозрастная группа. </a:t>
            </a:r>
          </a:p>
          <a:p>
            <a:r>
              <a:rPr lang="ru-RU" sz="1000" dirty="0" smtClean="0"/>
              <a:t>Воспитатель: Приходько Марина Николаевна.</a:t>
            </a:r>
            <a:endParaRPr lang="ru-RU" sz="1000" dirty="0"/>
          </a:p>
        </p:txBody>
      </p:sp>
      <p:pic>
        <p:nvPicPr>
          <p:cNvPr id="6" name="Рисунок 5" descr="2df72b5130.jpg"/>
          <p:cNvPicPr/>
          <p:nvPr/>
        </p:nvPicPr>
        <p:blipFill>
          <a:blip r:embed="rId2" cstate="print"/>
          <a:stretch>
            <a:fillRect/>
          </a:stretch>
        </p:blipFill>
        <p:spPr>
          <a:xfrm>
            <a:off x="1259632" y="4090202"/>
            <a:ext cx="1785620" cy="1588770"/>
          </a:xfrm>
          <a:prstGeom prst="rect">
            <a:avLst/>
          </a:prstGeom>
          <a:effectLst>
            <a:softEdge rad="127000"/>
          </a:effectLst>
        </p:spPr>
      </p:pic>
    </p:spTree>
    <p:extLst>
      <p:ext uri="{BB962C8B-B14F-4D97-AF65-F5344CB8AC3E}">
        <p14:creationId xmlns:p14="http://schemas.microsoft.com/office/powerpoint/2010/main" val="67650220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Спасибо за внимание!</a:t>
            </a:r>
            <a:endParaRPr lang="ru-RU" dirty="0"/>
          </a:p>
        </p:txBody>
      </p:sp>
    </p:spTree>
    <p:extLst>
      <p:ext uri="{BB962C8B-B14F-4D97-AF65-F5344CB8AC3E}">
        <p14:creationId xmlns:p14="http://schemas.microsoft.com/office/powerpoint/2010/main" val="292013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20688"/>
            <a:ext cx="7272808" cy="5170646"/>
          </a:xfrm>
          <a:prstGeom prst="rect">
            <a:avLst/>
          </a:prstGeom>
          <a:noFill/>
        </p:spPr>
        <p:txBody>
          <a:bodyPr wrap="square" rtlCol="0">
            <a:spAutoFit/>
          </a:bodyPr>
          <a:lstStyle/>
          <a:p>
            <a:r>
              <a:rPr lang="ru-RU" sz="1200" u="sng" dirty="0" smtClean="0"/>
              <a:t>Наблюдение </a:t>
            </a:r>
            <a:r>
              <a:rPr lang="ru-RU" sz="1200" u="sng" dirty="0"/>
              <a:t>за погодой</a:t>
            </a:r>
            <a:r>
              <a:rPr lang="ru-RU" sz="1200" dirty="0"/>
              <a:t>. Наблюдение за капелью. Обратить внимание детей на капель, таянием снега. Уточнить представления о том, что в апреле (разгаре весны) вся земля  освобождается от снега. Почему? (солнце греет сильнее и теплее). Какой стал снег? (потемнел, побурел, осел). А где снег тает быстрее? (возле стволов деревьев, на косогорах, там где нет тени днем). Рассмотреть  снег поближе, вспомнить, какой он был зимой (сверкал, искрился, белый, мягкий). Учить детей сравнивать. Рассмотреть проталину, освободившуюся от снега. Что там можно увидите?  (старые, прошлогодние травинки).</a:t>
            </a:r>
          </a:p>
          <a:p>
            <a:r>
              <a:rPr lang="ru-RU" sz="1200" u="sng" dirty="0"/>
              <a:t> Художественное слово</a:t>
            </a:r>
            <a:r>
              <a:rPr lang="ru-RU" sz="1200" dirty="0"/>
              <a:t>:  Мокрый апрель – хорошая палена. Вода  на лугу – сено в стогу. Не ломай печи – еще апрель на дворе.  Апрель! Апрель, на дворе звенит капелью По полям бегут ручьи, на дорогах лужи. Скоро выйдут муравьи, после зимней стужи</a:t>
            </a:r>
            <a:r>
              <a:rPr lang="ru-RU" sz="1200" dirty="0" smtClean="0"/>
              <a:t>.</a:t>
            </a:r>
            <a:r>
              <a:rPr lang="ru-RU" sz="1200" u="sng" dirty="0"/>
              <a:t> </a:t>
            </a:r>
            <a:endParaRPr lang="ru-RU" sz="1200" u="sng" dirty="0" smtClean="0"/>
          </a:p>
          <a:p>
            <a:r>
              <a:rPr lang="ru-RU" sz="1200" b="1" u="sng" dirty="0"/>
              <a:t>Познавательно-исследовательская деятельность :</a:t>
            </a:r>
            <a:endParaRPr lang="ru-RU" sz="1200" dirty="0"/>
          </a:p>
          <a:p>
            <a:r>
              <a:rPr lang="ru-RU" sz="1200" dirty="0"/>
              <a:t>Игры детей со снегом. Познаем свойства снега. Обследовательские действия Активизация словаря: рыхлый, липкий, сырой, рассыпчатый. Набираем снег в баночку для опыта и ставим в группе Как вы думаете, что произойдет? Давайте посмотрим, понаблюдаем.</a:t>
            </a:r>
          </a:p>
          <a:p>
            <a:r>
              <a:rPr lang="ru-RU" sz="1200" dirty="0"/>
              <a:t>.. Наблюдение после сна. Что произошло? Активизация словаря (мутный, грязный).</a:t>
            </a:r>
          </a:p>
          <a:p>
            <a:r>
              <a:rPr lang="ru-RU" sz="1200" dirty="0"/>
              <a:t>Закрепление правила снег в рот брать не надо, так как он очень грязный, холодный.</a:t>
            </a:r>
          </a:p>
          <a:p>
            <a:r>
              <a:rPr lang="ru-RU" sz="1200" b="1" dirty="0"/>
              <a:t>«МОЙ ДРУЖОК СНЕГОВИЧОК»</a:t>
            </a:r>
            <a:endParaRPr lang="ru-RU" sz="1200" dirty="0"/>
          </a:p>
          <a:p>
            <a:r>
              <a:rPr lang="ru-RU" sz="1200" b="1" u="sng" dirty="0"/>
              <a:t>Самостоятельная двигательно-игровая деятельность детей</a:t>
            </a:r>
            <a:r>
              <a:rPr lang="ru-RU" sz="1200" u="sng" dirty="0"/>
              <a:t>.</a:t>
            </a:r>
            <a:endParaRPr lang="ru-RU" sz="1200" dirty="0"/>
          </a:p>
          <a:p>
            <a:r>
              <a:rPr lang="ru-RU" sz="1200" dirty="0"/>
              <a:t>● Катание комков разной величины для лепки снеговика.</a:t>
            </a:r>
          </a:p>
          <a:p>
            <a:r>
              <a:rPr lang="ru-RU" sz="1200" dirty="0"/>
              <a:t>● Лепим снеговика. Внести морковку, угольки, гуашь.</a:t>
            </a:r>
          </a:p>
          <a:p>
            <a:r>
              <a:rPr lang="ru-RU" sz="1200" dirty="0"/>
              <a:t>Внести игровой материал для творческой игры «Семья» сумочки, игрушки резиновые, куклы в зимней одежде.</a:t>
            </a:r>
          </a:p>
          <a:p>
            <a:endParaRPr lang="ru-RU" sz="1200" dirty="0"/>
          </a:p>
          <a:p>
            <a:endParaRPr lang="ru-RU" dirty="0"/>
          </a:p>
          <a:p>
            <a:endParaRPr lang="ru-RU" dirty="0"/>
          </a:p>
          <a:p>
            <a:endParaRPr lang="ru-RU" dirty="0"/>
          </a:p>
        </p:txBody>
      </p:sp>
    </p:spTree>
    <p:extLst>
      <p:ext uri="{BB962C8B-B14F-4D97-AF65-F5344CB8AC3E}">
        <p14:creationId xmlns:p14="http://schemas.microsoft.com/office/powerpoint/2010/main" val="6900086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Новая папка (3)\IMG_20150401_101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Марина\Desktop\Новая папка (3)\IMG_20150401_101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429000"/>
            <a:ext cx="3312368" cy="24842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4184212"/>
            <a:ext cx="3384376" cy="1349087"/>
          </a:xfrm>
          <a:prstGeom prst="rect">
            <a:avLst/>
          </a:prstGeom>
        </p:spPr>
        <p:txBody>
          <a:bodyPr wrap="square">
            <a:spAutoFit/>
          </a:bodyPr>
          <a:lstStyle/>
          <a:p>
            <a:pPr>
              <a:lnSpc>
                <a:spcPts val="1350"/>
              </a:lnSpc>
              <a:spcAft>
                <a:spcPts val="0"/>
              </a:spcAft>
            </a:pPr>
            <a:r>
              <a:rPr lang="ru-RU" b="1" dirty="0">
                <a:solidFill>
                  <a:srgbClr val="008080"/>
                </a:solidFill>
                <a:latin typeface="Georgia"/>
                <a:ea typeface="Times New Roman"/>
                <a:cs typeface="Arial"/>
              </a:rPr>
              <a:t>Талый снег</a:t>
            </a:r>
            <a:endParaRPr lang="ru-RU" dirty="0">
              <a:latin typeface="Calibri"/>
              <a:ea typeface="Calibri"/>
              <a:cs typeface="Times New Roman"/>
            </a:endParaRPr>
          </a:p>
          <a:p>
            <a:pPr>
              <a:lnSpc>
                <a:spcPts val="1350"/>
              </a:lnSpc>
              <a:spcAft>
                <a:spcPts val="0"/>
              </a:spcAft>
            </a:pPr>
            <a:r>
              <a:rPr lang="ru-RU" b="1" dirty="0">
                <a:solidFill>
                  <a:srgbClr val="008080"/>
                </a:solidFill>
                <a:latin typeface="Georgia"/>
                <a:ea typeface="Times New Roman"/>
                <a:cs typeface="Arial"/>
              </a:rPr>
              <a:t>Под солнцем чахнет:</a:t>
            </a:r>
            <a:endParaRPr lang="ru-RU" dirty="0">
              <a:latin typeface="Calibri"/>
              <a:ea typeface="Calibri"/>
              <a:cs typeface="Times New Roman"/>
            </a:endParaRPr>
          </a:p>
          <a:p>
            <a:pPr>
              <a:lnSpc>
                <a:spcPts val="1350"/>
              </a:lnSpc>
              <a:spcAft>
                <a:spcPts val="0"/>
              </a:spcAft>
            </a:pPr>
            <a:r>
              <a:rPr lang="ru-RU" b="1" dirty="0">
                <a:solidFill>
                  <a:srgbClr val="008080"/>
                </a:solidFill>
                <a:latin typeface="Georgia"/>
                <a:ea typeface="Times New Roman"/>
                <a:cs typeface="Arial"/>
              </a:rPr>
              <a:t>Почернел, осел.</a:t>
            </a:r>
            <a:endParaRPr lang="ru-RU" dirty="0">
              <a:latin typeface="Calibri"/>
              <a:ea typeface="Calibri"/>
              <a:cs typeface="Times New Roman"/>
            </a:endParaRPr>
          </a:p>
          <a:p>
            <a:pPr>
              <a:lnSpc>
                <a:spcPts val="1350"/>
              </a:lnSpc>
              <a:spcAft>
                <a:spcPts val="0"/>
              </a:spcAft>
            </a:pPr>
            <a:r>
              <a:rPr lang="ru-RU" b="1" dirty="0">
                <a:solidFill>
                  <a:srgbClr val="008080"/>
                </a:solidFill>
                <a:latin typeface="Georgia"/>
                <a:ea typeface="Times New Roman"/>
                <a:cs typeface="Arial"/>
              </a:rPr>
              <a:t>Корабли пускают дети,</a:t>
            </a:r>
            <a:endParaRPr lang="ru-RU" dirty="0">
              <a:latin typeface="Calibri"/>
              <a:ea typeface="Calibri"/>
              <a:cs typeface="Times New Roman"/>
            </a:endParaRPr>
          </a:p>
          <a:p>
            <a:pPr>
              <a:lnSpc>
                <a:spcPts val="1350"/>
              </a:lnSpc>
              <a:spcAft>
                <a:spcPts val="0"/>
              </a:spcAft>
            </a:pPr>
            <a:r>
              <a:rPr lang="ru-RU" b="1" dirty="0">
                <a:solidFill>
                  <a:srgbClr val="008080"/>
                </a:solidFill>
                <a:latin typeface="Georgia"/>
                <a:ea typeface="Times New Roman"/>
                <a:cs typeface="Arial"/>
              </a:rPr>
              <a:t>С крыш течёт капель.</a:t>
            </a:r>
            <a:endParaRPr lang="ru-RU" dirty="0">
              <a:latin typeface="Calibri"/>
              <a:ea typeface="Calibri"/>
              <a:cs typeface="Times New Roman"/>
            </a:endParaRPr>
          </a:p>
          <a:p>
            <a:pPr>
              <a:lnSpc>
                <a:spcPts val="1350"/>
              </a:lnSpc>
              <a:spcAft>
                <a:spcPts val="0"/>
              </a:spcAft>
            </a:pPr>
            <a:r>
              <a:rPr lang="ru-RU" b="1" dirty="0">
                <a:solidFill>
                  <a:srgbClr val="008080"/>
                </a:solidFill>
                <a:latin typeface="Georgia"/>
                <a:ea typeface="Times New Roman"/>
                <a:cs typeface="Arial"/>
              </a:rPr>
              <a:t>Всё с весною оживает - </a:t>
            </a:r>
            <a:endParaRPr lang="ru-RU" dirty="0">
              <a:latin typeface="Calibri"/>
              <a:ea typeface="Calibri"/>
              <a:cs typeface="Times New Roman"/>
            </a:endParaRPr>
          </a:p>
          <a:p>
            <a:pPr>
              <a:lnSpc>
                <a:spcPts val="1350"/>
              </a:lnSpc>
              <a:spcAft>
                <a:spcPts val="0"/>
              </a:spcAft>
            </a:pPr>
            <a:r>
              <a:rPr lang="ru-RU" b="1" dirty="0">
                <a:solidFill>
                  <a:srgbClr val="008080"/>
                </a:solidFill>
                <a:latin typeface="Georgia"/>
                <a:ea typeface="Times New Roman"/>
                <a:cs typeface="Arial"/>
              </a:rPr>
              <a:t>Дышит и поёт.</a:t>
            </a:r>
            <a:endParaRPr lang="ru-RU" dirty="0">
              <a:effectLst/>
              <a:latin typeface="Calibri"/>
              <a:ea typeface="Calibri"/>
              <a:cs typeface="Times New Roman"/>
            </a:endParaRPr>
          </a:p>
        </p:txBody>
      </p:sp>
      <p:pic>
        <p:nvPicPr>
          <p:cNvPr id="1028" name="Picture 4" descr="C:\Users\Марина\Desktop\Новая папка (3)\IMG_20150401_101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368" y="548680"/>
            <a:ext cx="3408040" cy="255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936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рина\Desktop\Новая папка (3)\IMG_20150401_101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Марина\Desktop\Новая папка (3)\IMG_20150401_101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996952"/>
            <a:ext cx="3912096" cy="2934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27984" y="692696"/>
            <a:ext cx="4176464" cy="1200329"/>
          </a:xfrm>
          <a:prstGeom prst="rect">
            <a:avLst/>
          </a:prstGeom>
          <a:noFill/>
        </p:spPr>
        <p:txBody>
          <a:bodyPr wrap="square" rtlCol="0">
            <a:spAutoFit/>
          </a:bodyPr>
          <a:lstStyle/>
          <a:p>
            <a:r>
              <a:rPr lang="ru-RU" dirty="0"/>
              <a:t>Тает снежок, ожил лужок,</a:t>
            </a:r>
            <a:br>
              <a:rPr lang="ru-RU" dirty="0"/>
            </a:br>
            <a:r>
              <a:rPr lang="ru-RU" dirty="0"/>
              <a:t>День прибывает,</a:t>
            </a:r>
            <a:br>
              <a:rPr lang="ru-RU" dirty="0"/>
            </a:br>
            <a:r>
              <a:rPr lang="ru-RU" dirty="0"/>
              <a:t>Когда это бывает? (весной)</a:t>
            </a:r>
          </a:p>
          <a:p>
            <a:endParaRPr lang="ru-RU" dirty="0"/>
          </a:p>
        </p:txBody>
      </p:sp>
      <p:sp>
        <p:nvSpPr>
          <p:cNvPr id="3" name="TextBox 2"/>
          <p:cNvSpPr txBox="1"/>
          <p:nvPr/>
        </p:nvSpPr>
        <p:spPr>
          <a:xfrm>
            <a:off x="461260" y="3824351"/>
            <a:ext cx="3215945" cy="1477328"/>
          </a:xfrm>
          <a:prstGeom prst="rect">
            <a:avLst/>
          </a:prstGeom>
          <a:noFill/>
        </p:spPr>
        <p:txBody>
          <a:bodyPr wrap="none" rtlCol="0">
            <a:spAutoFit/>
          </a:bodyPr>
          <a:lstStyle/>
          <a:p>
            <a:r>
              <a:rPr lang="ru-RU" dirty="0"/>
              <a:t>Сиренью пахнет, небо ясно,</a:t>
            </a:r>
            <a:br>
              <a:rPr lang="ru-RU" dirty="0"/>
            </a:br>
            <a:r>
              <a:rPr lang="ru-RU" dirty="0"/>
              <a:t>Трава нежна и зелена.</a:t>
            </a:r>
            <a:br>
              <a:rPr lang="ru-RU" dirty="0"/>
            </a:br>
            <a:r>
              <a:rPr lang="ru-RU" dirty="0"/>
              <a:t>И в сарафане ярко-красном</a:t>
            </a:r>
            <a:br>
              <a:rPr lang="ru-RU" dirty="0"/>
            </a:br>
            <a:r>
              <a:rPr lang="ru-RU" dirty="0"/>
              <a:t>Шагает по земле? (весна)</a:t>
            </a:r>
          </a:p>
          <a:p>
            <a:endParaRPr lang="ru-RU" dirty="0"/>
          </a:p>
        </p:txBody>
      </p:sp>
    </p:spTree>
    <p:extLst>
      <p:ext uri="{BB962C8B-B14F-4D97-AF65-F5344CB8AC3E}">
        <p14:creationId xmlns:p14="http://schemas.microsoft.com/office/powerpoint/2010/main" val="41144031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арина\Desktop\Новая папка (3)\IMG_20150324_102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Марина\Desktop\Новая папка (3)\IMG_20150324_102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869" y="351199"/>
            <a:ext cx="3249631" cy="24372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Марина\Desktop\Новая папка (3)\IMG_20150324_1020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501008"/>
            <a:ext cx="3011656" cy="22587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4221088"/>
            <a:ext cx="1952779" cy="276999"/>
          </a:xfrm>
          <a:prstGeom prst="rect">
            <a:avLst/>
          </a:prstGeom>
          <a:noFill/>
        </p:spPr>
        <p:txBody>
          <a:bodyPr wrap="none" rtlCol="0">
            <a:spAutoFit/>
          </a:bodyPr>
          <a:lstStyle/>
          <a:p>
            <a:r>
              <a:rPr lang="ru-RU" sz="1200" dirty="0" smtClean="0"/>
              <a:t>Метание снежков в цель</a:t>
            </a:r>
            <a:endParaRPr lang="ru-RU" sz="1200" dirty="0"/>
          </a:p>
        </p:txBody>
      </p:sp>
      <p:sp>
        <p:nvSpPr>
          <p:cNvPr id="3" name="TextBox 2"/>
          <p:cNvSpPr txBox="1"/>
          <p:nvPr/>
        </p:nvSpPr>
        <p:spPr>
          <a:xfrm>
            <a:off x="5940152" y="3753216"/>
            <a:ext cx="2592288" cy="1754326"/>
          </a:xfrm>
          <a:prstGeom prst="rect">
            <a:avLst/>
          </a:prstGeom>
          <a:noFill/>
        </p:spPr>
        <p:txBody>
          <a:bodyPr wrap="square" rtlCol="0">
            <a:spAutoFit/>
          </a:bodyPr>
          <a:lstStyle/>
          <a:p>
            <a:r>
              <a:rPr lang="ru-RU" sz="1200" i="1" dirty="0"/>
              <a:t>На северных склонах</a:t>
            </a:r>
            <a:endParaRPr lang="ru-RU" sz="1200" dirty="0"/>
          </a:p>
          <a:p>
            <a:r>
              <a:rPr lang="ru-RU" sz="1200" i="1" dirty="0"/>
              <a:t>Проталин узор</a:t>
            </a:r>
            <a:endParaRPr lang="ru-RU" sz="1200" dirty="0"/>
          </a:p>
          <a:p>
            <a:r>
              <a:rPr lang="ru-RU" sz="1200" i="1" dirty="0"/>
              <a:t>На ножках зеленых травинок узор.</a:t>
            </a:r>
            <a:endParaRPr lang="ru-RU" sz="1200" dirty="0"/>
          </a:p>
          <a:p>
            <a:r>
              <a:rPr lang="ru-RU" sz="1200" i="1" dirty="0"/>
              <a:t>Блистающий, тающий</a:t>
            </a:r>
            <a:endParaRPr lang="ru-RU" sz="1200" dirty="0"/>
          </a:p>
          <a:p>
            <a:r>
              <a:rPr lang="ru-RU" sz="1200" i="1" dirty="0"/>
              <a:t>Снег уплывает</a:t>
            </a:r>
            <a:endParaRPr lang="ru-RU" sz="1200" dirty="0"/>
          </a:p>
          <a:p>
            <a:r>
              <a:rPr lang="ru-RU" sz="1200" i="1" dirty="0"/>
              <a:t>И вспашут поля</a:t>
            </a:r>
            <a:endParaRPr lang="ru-RU" sz="1200" dirty="0"/>
          </a:p>
          <a:p>
            <a:r>
              <a:rPr lang="ru-RU" sz="1200" i="1" dirty="0"/>
              <a:t>И листа оживет</a:t>
            </a:r>
            <a:endParaRPr lang="ru-RU" sz="1200" dirty="0"/>
          </a:p>
          <a:p>
            <a:endParaRPr lang="ru-RU" sz="1200" dirty="0"/>
          </a:p>
        </p:txBody>
      </p:sp>
    </p:spTree>
    <p:extLst>
      <p:ext uri="{BB962C8B-B14F-4D97-AF65-F5344CB8AC3E}">
        <p14:creationId xmlns:p14="http://schemas.microsoft.com/office/powerpoint/2010/main" val="369762386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Марина\Desktop\Новая папка (3)\IMG_20150324_101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332656"/>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Марина\Desktop\Новая папка (3)\IMG_20150324_0955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68501"/>
            <a:ext cx="3432043" cy="25740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6603" y="3645024"/>
            <a:ext cx="7632848" cy="1415772"/>
          </a:xfrm>
          <a:prstGeom prst="rect">
            <a:avLst/>
          </a:prstGeom>
          <a:noFill/>
        </p:spPr>
        <p:txBody>
          <a:bodyPr wrap="square" rtlCol="0">
            <a:spAutoFit/>
          </a:bodyPr>
          <a:lstStyle/>
          <a:p>
            <a:pPr algn="r"/>
            <a:r>
              <a:rPr lang="ru-RU" sz="1600" dirty="0" smtClean="0"/>
              <a:t>Черные </a:t>
            </a:r>
            <a:r>
              <a:rPr lang="ru-RU" sz="1600" dirty="0"/>
              <a:t>проталины, на полях виды, верно очень теплые ноги у весны </a:t>
            </a:r>
            <a:r>
              <a:rPr lang="ru-RU" sz="1600" dirty="0" smtClean="0"/>
              <a:t>                  (</a:t>
            </a:r>
            <a:r>
              <a:rPr lang="ru-RU" sz="1600" dirty="0" err="1"/>
              <a:t>Токмакова</a:t>
            </a:r>
            <a:r>
              <a:rPr lang="ru-RU" sz="1600" dirty="0"/>
              <a:t>). </a:t>
            </a:r>
            <a:endParaRPr lang="ru-RU" sz="1600" dirty="0" smtClean="0"/>
          </a:p>
          <a:p>
            <a:pPr algn="r"/>
            <a:endParaRPr lang="ru-RU" dirty="0" smtClean="0"/>
          </a:p>
          <a:p>
            <a:pPr algn="r"/>
            <a:r>
              <a:rPr lang="ru-RU" dirty="0" smtClean="0"/>
              <a:t>Зимой </a:t>
            </a:r>
            <a:r>
              <a:rPr lang="ru-RU" dirty="0"/>
              <a:t>греет, весной тлеет, летом пропадает, осенью оживает (снег).</a:t>
            </a:r>
          </a:p>
        </p:txBody>
      </p:sp>
    </p:spTree>
    <p:extLst>
      <p:ext uri="{BB962C8B-B14F-4D97-AF65-F5344CB8AC3E}">
        <p14:creationId xmlns:p14="http://schemas.microsoft.com/office/powerpoint/2010/main" val="29928980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Марина\Desktop\Новая папка (3)\IMG_20150324_095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260648"/>
            <a:ext cx="3298401" cy="439786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Марина\Desktop\Новая папка (3)\IMG_20150324_095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6367"/>
            <a:ext cx="3294112" cy="4392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3608" y="5445224"/>
            <a:ext cx="6984776" cy="523220"/>
          </a:xfrm>
          <a:prstGeom prst="rect">
            <a:avLst/>
          </a:prstGeom>
          <a:noFill/>
        </p:spPr>
        <p:txBody>
          <a:bodyPr wrap="square" rtlCol="0">
            <a:spAutoFit/>
          </a:bodyPr>
          <a:lstStyle/>
          <a:p>
            <a:r>
              <a:rPr lang="ru-RU" sz="1400" dirty="0"/>
              <a:t>Апрель! Апрель, на дворе звенит капелью По полям бегут ручьи, на дорогах лужи. Скоро выйдут муравьи, после зимней стужи.</a:t>
            </a:r>
          </a:p>
        </p:txBody>
      </p:sp>
    </p:spTree>
    <p:extLst>
      <p:ext uri="{BB962C8B-B14F-4D97-AF65-F5344CB8AC3E}">
        <p14:creationId xmlns:p14="http://schemas.microsoft.com/office/powerpoint/2010/main" val="36837617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Новая папка (3)\IMG_20150324_100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52" y="260648"/>
            <a:ext cx="3150096" cy="42001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Марина\Desktop\Новая папка (3)\IMG_20150324_10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84984"/>
            <a:ext cx="4200128" cy="3150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2199" y="848970"/>
            <a:ext cx="3816424" cy="1938992"/>
          </a:xfrm>
          <a:prstGeom prst="rect">
            <a:avLst/>
          </a:prstGeom>
          <a:noFill/>
        </p:spPr>
        <p:txBody>
          <a:bodyPr wrap="square" rtlCol="0">
            <a:spAutoFit/>
          </a:bodyPr>
          <a:lstStyle/>
          <a:p>
            <a:r>
              <a:rPr lang="ru-RU" sz="1200" b="1" dirty="0"/>
              <a:t>Весна аукнула </a:t>
            </a:r>
            <a:r>
              <a:rPr lang="ru-RU" sz="1200" dirty="0"/>
              <a:t/>
            </a:r>
            <a:br>
              <a:rPr lang="ru-RU" sz="1200" dirty="0"/>
            </a:br>
            <a:r>
              <a:rPr lang="ru-RU" sz="1200" dirty="0"/>
              <a:t>Весело аукнула</a:t>
            </a:r>
            <a:br>
              <a:rPr lang="ru-RU" sz="1200" dirty="0"/>
            </a:br>
            <a:r>
              <a:rPr lang="ru-RU" sz="1200" dirty="0"/>
              <a:t>Из лесу весна,</a:t>
            </a:r>
            <a:br>
              <a:rPr lang="ru-RU" sz="1200" dirty="0"/>
            </a:br>
            <a:r>
              <a:rPr lang="ru-RU" sz="1200" dirty="0"/>
              <a:t>Ей медведь откликнулся</a:t>
            </a:r>
            <a:br>
              <a:rPr lang="ru-RU" sz="1200" dirty="0"/>
            </a:br>
            <a:r>
              <a:rPr lang="ru-RU" sz="1200" dirty="0"/>
              <a:t>Проурчав со сна.</a:t>
            </a:r>
            <a:br>
              <a:rPr lang="ru-RU" sz="1200" dirty="0"/>
            </a:br>
            <a:r>
              <a:rPr lang="ru-RU" sz="1200" dirty="0"/>
              <a:t>Поскакали зайки к ней,</a:t>
            </a:r>
            <a:br>
              <a:rPr lang="ru-RU" sz="1200" dirty="0"/>
            </a:br>
            <a:r>
              <a:rPr lang="ru-RU" sz="1200" dirty="0"/>
              <a:t>Прилетел к ней грач;</a:t>
            </a:r>
            <a:br>
              <a:rPr lang="ru-RU" sz="1200" dirty="0"/>
            </a:br>
            <a:r>
              <a:rPr lang="ru-RU" sz="1200" dirty="0"/>
              <a:t>Покатился ёжик вслед,</a:t>
            </a:r>
            <a:br>
              <a:rPr lang="ru-RU" sz="1200" dirty="0"/>
            </a:br>
            <a:r>
              <a:rPr lang="ru-RU" sz="1200" dirty="0"/>
              <a:t>Как колючий мяч.</a:t>
            </a:r>
            <a:br>
              <a:rPr lang="ru-RU" sz="1200" dirty="0"/>
            </a:br>
            <a:endParaRPr lang="ru-RU" sz="1200" dirty="0"/>
          </a:p>
        </p:txBody>
      </p:sp>
      <p:sp>
        <p:nvSpPr>
          <p:cNvPr id="3" name="TextBox 2"/>
          <p:cNvSpPr txBox="1"/>
          <p:nvPr/>
        </p:nvSpPr>
        <p:spPr>
          <a:xfrm>
            <a:off x="827584" y="4581128"/>
            <a:ext cx="1895071" cy="2123658"/>
          </a:xfrm>
          <a:prstGeom prst="rect">
            <a:avLst/>
          </a:prstGeom>
          <a:noFill/>
        </p:spPr>
        <p:txBody>
          <a:bodyPr wrap="none" rtlCol="0">
            <a:spAutoFit/>
          </a:bodyPr>
          <a:lstStyle/>
          <a:p>
            <a:r>
              <a:rPr lang="ru-RU" sz="1200" dirty="0"/>
              <a:t/>
            </a:r>
            <a:br>
              <a:rPr lang="ru-RU" sz="1200" dirty="0"/>
            </a:br>
            <a:r>
              <a:rPr lang="ru-RU" sz="1200" dirty="0"/>
              <a:t>Всполошилась белочка,</a:t>
            </a:r>
            <a:br>
              <a:rPr lang="ru-RU" sz="1200" dirty="0"/>
            </a:br>
            <a:r>
              <a:rPr lang="ru-RU" sz="1200" dirty="0"/>
              <a:t>Глянув из дупла, –</a:t>
            </a:r>
            <a:br>
              <a:rPr lang="ru-RU" sz="1200" dirty="0"/>
            </a:br>
            <a:r>
              <a:rPr lang="ru-RU" sz="1200" dirty="0"/>
              <a:t>Дождалась пушистая</a:t>
            </a:r>
            <a:br>
              <a:rPr lang="ru-RU" sz="1200" dirty="0"/>
            </a:br>
            <a:r>
              <a:rPr lang="ru-RU" sz="1200" dirty="0"/>
              <a:t>Света и тепла!</a:t>
            </a:r>
            <a:br>
              <a:rPr lang="ru-RU" sz="1200" dirty="0"/>
            </a:br>
            <a:r>
              <a:rPr lang="ru-RU" sz="1200" dirty="0"/>
              <a:t>Гордо приосанился </a:t>
            </a:r>
            <a:br>
              <a:rPr lang="ru-RU" sz="1200" dirty="0"/>
            </a:br>
            <a:r>
              <a:rPr lang="ru-RU" sz="1200" dirty="0"/>
              <a:t>Посветлевший бор;</a:t>
            </a:r>
            <a:br>
              <a:rPr lang="ru-RU" sz="1200" dirty="0"/>
            </a:br>
            <a:r>
              <a:rPr lang="ru-RU" sz="1200" dirty="0"/>
              <a:t>На ветвях коричневых</a:t>
            </a:r>
            <a:br>
              <a:rPr lang="ru-RU" sz="1200" dirty="0"/>
            </a:br>
            <a:r>
              <a:rPr lang="ru-RU" sz="1200" dirty="0"/>
              <a:t>Грянул птичий хор. </a:t>
            </a:r>
            <a:br>
              <a:rPr lang="ru-RU" sz="1200" dirty="0"/>
            </a:br>
            <a:r>
              <a:rPr lang="ru-RU" sz="1200" dirty="0"/>
              <a:t>(Л. </a:t>
            </a:r>
            <a:r>
              <a:rPr lang="ru-RU" sz="1200" dirty="0" err="1"/>
              <a:t>Аграчёва</a:t>
            </a:r>
            <a:r>
              <a:rPr lang="ru-RU" sz="1200" dirty="0"/>
              <a:t>)</a:t>
            </a:r>
          </a:p>
          <a:p>
            <a:endParaRPr lang="ru-RU" sz="1200" dirty="0"/>
          </a:p>
        </p:txBody>
      </p:sp>
    </p:spTree>
    <p:extLst>
      <p:ext uri="{BB962C8B-B14F-4D97-AF65-F5344CB8AC3E}">
        <p14:creationId xmlns:p14="http://schemas.microsoft.com/office/powerpoint/2010/main" val="247793383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Марина\Desktop\Новая папка (3)\IMG_20150324_100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7382"/>
            <a:ext cx="3531504" cy="264862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Марина\Desktop\Новая папка (3)\IMG_20150324_1004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1714"/>
            <a:ext cx="355239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Марина\Desktop\Новая папка (3)\IMG_20150324_1004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84984"/>
            <a:ext cx="3624064" cy="2718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893" y="3489846"/>
            <a:ext cx="1946367" cy="2308324"/>
          </a:xfrm>
          <a:prstGeom prst="rect">
            <a:avLst/>
          </a:prstGeom>
          <a:noFill/>
        </p:spPr>
        <p:txBody>
          <a:bodyPr wrap="none" rtlCol="0">
            <a:spAutoFit/>
          </a:bodyPr>
          <a:lstStyle/>
          <a:p>
            <a:r>
              <a:rPr lang="ru-RU" sz="1200" b="1" u="sng" dirty="0"/>
              <a:t>Золотые барашки </a:t>
            </a:r>
            <a:r>
              <a:rPr lang="ru-RU" sz="1200" dirty="0"/>
              <a:t/>
            </a:r>
            <a:br>
              <a:rPr lang="ru-RU" sz="1200" dirty="0"/>
            </a:br>
            <a:r>
              <a:rPr lang="ru-RU" sz="1200" dirty="0"/>
              <a:t>Весна еще не сшила</a:t>
            </a:r>
            <a:br>
              <a:rPr lang="ru-RU" sz="1200" dirty="0"/>
            </a:br>
            <a:r>
              <a:rPr lang="ru-RU" sz="1200" dirty="0"/>
              <a:t>Лесам, полям рубашки,</a:t>
            </a:r>
            <a:br>
              <a:rPr lang="ru-RU" sz="1200" dirty="0"/>
            </a:br>
            <a:r>
              <a:rPr lang="ru-RU" sz="1200" dirty="0"/>
              <a:t>Лишь верба распустила</a:t>
            </a:r>
            <a:br>
              <a:rPr lang="ru-RU" sz="1200" dirty="0"/>
            </a:br>
            <a:r>
              <a:rPr lang="ru-RU" sz="1200" dirty="0"/>
              <a:t>Кудрявые барашки.</a:t>
            </a:r>
            <a:br>
              <a:rPr lang="ru-RU" sz="1200" dirty="0"/>
            </a:br>
            <a:r>
              <a:rPr lang="ru-RU" sz="1200" dirty="0"/>
              <a:t/>
            </a:r>
            <a:br>
              <a:rPr lang="ru-RU" sz="1200" dirty="0"/>
            </a:br>
            <a:r>
              <a:rPr lang="ru-RU" sz="1200" dirty="0"/>
              <a:t>Барашки золотые</a:t>
            </a:r>
            <a:br>
              <a:rPr lang="ru-RU" sz="1200" dirty="0"/>
            </a:br>
            <a:r>
              <a:rPr lang="ru-RU" sz="1200" dirty="0"/>
              <a:t>Бегут по тонким веткам,</a:t>
            </a:r>
            <a:br>
              <a:rPr lang="ru-RU" sz="1200" dirty="0"/>
            </a:br>
            <a:r>
              <a:rPr lang="ru-RU" sz="1200" dirty="0"/>
              <a:t>Веселые, живые,</a:t>
            </a:r>
            <a:br>
              <a:rPr lang="ru-RU" sz="1200" dirty="0"/>
            </a:br>
            <a:r>
              <a:rPr lang="ru-RU" sz="1200" dirty="0"/>
              <a:t>Как маленькие детки.</a:t>
            </a:r>
            <a:br>
              <a:rPr lang="ru-RU" sz="1200" dirty="0"/>
            </a:br>
            <a:r>
              <a:rPr lang="ru-RU" sz="1200" dirty="0"/>
              <a:t>(Е. Благинина)</a:t>
            </a:r>
          </a:p>
          <a:p>
            <a:endParaRPr lang="ru-RU" sz="1200" dirty="0"/>
          </a:p>
        </p:txBody>
      </p:sp>
    </p:spTree>
    <p:extLst>
      <p:ext uri="{BB962C8B-B14F-4D97-AF65-F5344CB8AC3E}">
        <p14:creationId xmlns:p14="http://schemas.microsoft.com/office/powerpoint/2010/main" val="14563190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Другая 1">
      <a:dk1>
        <a:srgbClr val="0C0C0C"/>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TotalTime>
  <Words>178</Words>
  <Application>Microsoft Office PowerPoint</Application>
  <PresentationFormat>Экран (4:3)</PresentationFormat>
  <Paragraphs>42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               Прогулка: «Последний снежок» (игры со снегом, Познавательно-исследовательская деятельность, загадки)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Прогулка: «Свойство снега»</dc:title>
  <dc:creator>Марина</dc:creator>
  <cp:lastModifiedBy>Марина</cp:lastModifiedBy>
  <cp:revision>12</cp:revision>
  <dcterms:created xsi:type="dcterms:W3CDTF">2015-03-24T09:47:43Z</dcterms:created>
  <dcterms:modified xsi:type="dcterms:W3CDTF">2015-04-03T09:43:08Z</dcterms:modified>
</cp:coreProperties>
</file>